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A5A"/>
    <a:srgbClr val="A0C23A"/>
    <a:srgbClr val="1F5480"/>
    <a:srgbClr val="2E2C2D"/>
    <a:srgbClr val="47627F"/>
    <a:srgbClr val="04105A"/>
    <a:srgbClr val="ED613E"/>
    <a:srgbClr val="BF3C48"/>
    <a:srgbClr val="856E45"/>
    <a:srgbClr val="6F2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766" y="2220747"/>
            <a:ext cx="7799832" cy="1495468"/>
          </a:xfrm>
        </p:spPr>
        <p:txBody>
          <a:bodyPr anchor="ctr">
            <a:normAutofit fontScale="90000"/>
          </a:bodyPr>
          <a:lstStyle/>
          <a:p>
            <a:r>
              <a:rPr lang="ru-RU" b="1" dirty="0">
                <a:ln w="13462">
                  <a:solidFill>
                    <a:srgbClr val="1E2A5A"/>
                  </a:solidFill>
                  <a:prstDash val="solid"/>
                </a:ln>
                <a:solidFill>
                  <a:srgbClr val="A0C23A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Конструирование задач </a:t>
            </a:r>
            <a:r>
              <a:rPr lang="ru-RU" b="1" dirty="0" smtClean="0">
                <a:ln w="13462">
                  <a:solidFill>
                    <a:srgbClr val="1E2A5A"/>
                  </a:solidFill>
                  <a:prstDash val="solid"/>
                </a:ln>
                <a:solidFill>
                  <a:srgbClr val="A0C23A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 </a:t>
            </a:r>
            <a:r>
              <a:rPr lang="ru-RU" b="1" dirty="0">
                <a:ln w="13462">
                  <a:solidFill>
                    <a:srgbClr val="1E2A5A"/>
                  </a:solidFill>
                  <a:prstDash val="solid"/>
                </a:ln>
                <a:solidFill>
                  <a:srgbClr val="A0C23A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учебного занятия</a:t>
            </a:r>
            <a:endParaRPr lang="en-US" b="1" dirty="0">
              <a:ln w="13462">
                <a:solidFill>
                  <a:srgbClr val="1E2A5A"/>
                </a:solidFill>
                <a:prstDash val="solid"/>
              </a:ln>
              <a:solidFill>
                <a:srgbClr val="A0C23A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5815" y="4178813"/>
            <a:ext cx="4238012" cy="86211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1F5480"/>
                </a:solidFill>
              </a:rPr>
              <a:t>Казымова Ольга Анатольевна,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1F5480"/>
                </a:solidFill>
              </a:rPr>
              <a:t>методист МАОУДО «ДЮЦ «Импульс»</a:t>
            </a:r>
            <a:endParaRPr lang="en-US" sz="2000" dirty="0">
              <a:solidFill>
                <a:srgbClr val="1F5480"/>
              </a:solidFill>
            </a:endParaRPr>
          </a:p>
        </p:txBody>
      </p:sp>
      <p:pic>
        <p:nvPicPr>
          <p:cNvPr id="4" name="Рисунок 3" descr="33_impuls_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142" y="233826"/>
            <a:ext cx="1465441" cy="14660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883877" y="5641034"/>
            <a:ext cx="3980104" cy="545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1F5480"/>
                </a:solidFill>
              </a:rPr>
              <a:t>Пермский район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1F5480"/>
                </a:solidFill>
              </a:rPr>
              <a:t>2019</a:t>
            </a:r>
            <a:endParaRPr lang="en-US" sz="1800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173" y="154111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Задача - это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75807CB-AB93-4AB3-B5D8-A1C6D92D4F52}"/>
              </a:ext>
            </a:extLst>
          </p:cNvPr>
          <p:cNvSpPr/>
          <p:nvPr/>
        </p:nvSpPr>
        <p:spPr>
          <a:xfrm>
            <a:off x="183173" y="1339702"/>
            <a:ext cx="877765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- то, что требует исполнения, разрешения. Поставить задачу. Выполнить задачу </a:t>
            </a:r>
            <a:r>
              <a:rPr lang="ru-RU" sz="2000" dirty="0"/>
              <a:t>(толковый словарь С.И. Ожегова)</a:t>
            </a:r>
            <a:r>
              <a:rPr lang="ru-RU" sz="2400" dirty="0"/>
              <a:t>;</a:t>
            </a:r>
          </a:p>
          <a:p>
            <a:endParaRPr lang="ru-RU" sz="1400" dirty="0"/>
          </a:p>
          <a:p>
            <a:pPr algn="just"/>
            <a:r>
              <a:rPr lang="ru-RU" sz="2400" dirty="0"/>
              <a:t>- конкретный рубеж в достижении цели. Реализация желательна к определенному моменту времени </a:t>
            </a:r>
            <a:r>
              <a:rPr lang="ru-RU" sz="2000" dirty="0"/>
              <a:t>(словарь по менеджменту А.Н. Воронкова, Т.В. Колосовой)</a:t>
            </a:r>
            <a:r>
              <a:rPr lang="ru-RU" sz="2400" dirty="0"/>
              <a:t>;</a:t>
            </a:r>
          </a:p>
          <a:p>
            <a:pPr algn="just"/>
            <a:endParaRPr lang="ru-RU" sz="1400" dirty="0"/>
          </a:p>
          <a:p>
            <a:pPr algn="just"/>
            <a:r>
              <a:rPr lang="ru-RU" sz="2400" dirty="0"/>
              <a:t>- данная в определенных условиях (например, в ситуации проблемной) цель деятельности, которая должна достигаться преобразованием этих условий согласно определенной процедуре </a:t>
            </a:r>
            <a:r>
              <a:rPr lang="ru-RU" sz="2000" dirty="0"/>
              <a:t>(словарь практического психолога С.Ю. Головина)</a:t>
            </a:r>
            <a:r>
              <a:rPr lang="ru-RU" sz="2400" dirty="0"/>
              <a:t>.</a:t>
            </a:r>
          </a:p>
          <a:p>
            <a:pPr marL="342900" indent="-342900">
              <a:buAutoNum type="arabicPeriod"/>
            </a:pPr>
            <a:endParaRPr lang="ru-RU" sz="2400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532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173" y="154111"/>
            <a:ext cx="7886700" cy="1325563"/>
          </a:xfrm>
        </p:spPr>
        <p:txBody>
          <a:bodyPr/>
          <a:lstStyle/>
          <a:p>
            <a:pPr algn="ctr"/>
            <a:r>
              <a:rPr lang="ru-RU" b="1" dirty="0"/>
              <a:t>Задача - это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75807CB-AB93-4AB3-B5D8-A1C6D92D4F52}"/>
              </a:ext>
            </a:extLst>
          </p:cNvPr>
          <p:cNvSpPr/>
          <p:nvPr/>
        </p:nvSpPr>
        <p:spPr>
          <a:xfrm>
            <a:off x="174960" y="1633562"/>
            <a:ext cx="8777654" cy="44012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/>
              <a:t>результат осознания педагогом цели обучения </a:t>
            </a:r>
            <a:br>
              <a:rPr lang="ru-RU" sz="2400" dirty="0"/>
            </a:br>
            <a:r>
              <a:rPr lang="ru-RU" sz="2400" dirty="0"/>
              <a:t>или воспитания, а также условий и способов ее реализации</a:t>
            </a:r>
            <a:br>
              <a:rPr lang="ru-RU" sz="2400" dirty="0"/>
            </a:br>
            <a:r>
              <a:rPr lang="ru-RU" sz="2400" dirty="0"/>
              <a:t>на практике </a:t>
            </a:r>
            <a:r>
              <a:rPr lang="ru-RU" sz="2000" dirty="0"/>
              <a:t>(словарь терминов по общей и социальной педагогике);</a:t>
            </a:r>
          </a:p>
          <a:p>
            <a:pPr marL="342900" indent="-342900" algn="just">
              <a:buFontTx/>
              <a:buChar char="-"/>
            </a:pPr>
            <a:endParaRPr lang="ru-RU" sz="2000" dirty="0"/>
          </a:p>
          <a:p>
            <a:pPr marL="342900" indent="-342900" algn="just">
              <a:buFontTx/>
              <a:buChar char="-"/>
            </a:pPr>
            <a:endParaRPr lang="ru-RU" sz="2000" dirty="0"/>
          </a:p>
          <a:p>
            <a:pPr marL="342900" indent="-342900" algn="just">
              <a:buFontTx/>
              <a:buChar char="-"/>
            </a:pPr>
            <a:r>
              <a:rPr lang="ru-RU" sz="2400" i="1" dirty="0"/>
              <a:t>Цель (задача) – это предельно конкретный, охарактеризованный качественно, а где можно, </a:t>
            </a:r>
            <a:br>
              <a:rPr lang="ru-RU" sz="2400" i="1" dirty="0"/>
            </a:br>
            <a:r>
              <a:rPr lang="ru-RU" sz="2400" i="1" dirty="0"/>
              <a:t>то корректно количественно, образ (ожидаемого) результата, которого ребенок, школа реально могут достичь к строго определенному моменту времени.</a:t>
            </a:r>
            <a:endParaRPr lang="ru-RU" sz="2400" dirty="0"/>
          </a:p>
          <a:p>
            <a:pPr marL="342900" indent="-342900" algn="just">
              <a:buFontTx/>
              <a:buChar char="-"/>
            </a:pPr>
            <a:endParaRPr lang="ru-RU" sz="2400" dirty="0"/>
          </a:p>
          <a:p>
            <a:pPr marL="342900" indent="-342900" algn="just"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4105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957565-6361-425E-B8EB-0A640AF22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68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Задачи: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CBF8FAE-0191-48E2-AAD2-6F116365F617}"/>
              </a:ext>
            </a:extLst>
          </p:cNvPr>
          <p:cNvSpPr/>
          <p:nvPr/>
        </p:nvSpPr>
        <p:spPr>
          <a:xfrm>
            <a:off x="196702" y="1446028"/>
            <a:ext cx="87505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(направлены на  освоение обучающимися  системы учебных  знаний и формирования  предметных знаний  и навыков).</a:t>
            </a:r>
          </a:p>
          <a:p>
            <a:pPr marL="457200" indent="-45720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(направлены на освоение, усвоение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 присвоение  общекультурных ценностей,  формирование      положительных качеств личности).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(направлены на развитие познавательного     интереса, способностей и задатков ребенка).</a:t>
            </a:r>
          </a:p>
        </p:txBody>
      </p:sp>
    </p:spTree>
    <p:extLst>
      <p:ext uri="{BB962C8B-B14F-4D97-AF65-F5344CB8AC3E}">
        <p14:creationId xmlns:p14="http://schemas.microsoft.com/office/powerpoint/2010/main" val="1579475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89" y="365126"/>
            <a:ext cx="8386561" cy="7424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подготовкой к занятию педагогу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970" y="1559956"/>
            <a:ext cx="85515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требования к системе знаний, умений по данной теме как основе развития познавательной самостоятельности учащихся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приемы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деятельности, которыми важно овладеть воспитаннику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ценностные ориентиры, которые могут обеспечить личностную заинтересованность ребенка в результатах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665974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D55AB-F3FD-4789-81A0-EE6462BDB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895"/>
            <a:ext cx="8112642" cy="6911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Требования</a:t>
            </a:r>
            <a:br>
              <a:rPr lang="ru-RU" sz="2800" b="1" dirty="0"/>
            </a:br>
            <a:r>
              <a:rPr lang="ru-RU" sz="2800" b="1" dirty="0"/>
              <a:t>к постановке задач учебного занятия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9841DF1-D05C-4F43-82AD-FB0A1B8279C5}"/>
              </a:ext>
            </a:extLst>
          </p:cNvPr>
          <p:cNvSpPr/>
          <p:nvPr/>
        </p:nvSpPr>
        <p:spPr>
          <a:xfrm>
            <a:off x="463639" y="1416676"/>
            <a:ext cx="830687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задачи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ставятся, исходя из целей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назначения всего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образования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может быть  столько, сколько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задуманного;</a:t>
            </a:r>
          </a:p>
          <a:p>
            <a:pPr marL="342900" indent="-34290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соответствовать  содержанию,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формам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 предполагаемой  образовательной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задачи должны быть определены конкретно и четко, чтобы была возможность проверить 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самопроверить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59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D55AB-F3FD-4789-81A0-EE6462BDB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894"/>
            <a:ext cx="8112642" cy="101862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Требования</a:t>
            </a:r>
            <a:br>
              <a:rPr lang="ru-RU" sz="2800" b="1" dirty="0"/>
            </a:br>
            <a:r>
              <a:rPr lang="ru-RU" sz="2800" b="1" dirty="0"/>
              <a:t>к постановке задач учебного </a:t>
            </a:r>
            <a:r>
              <a:rPr lang="ru-RU" sz="2800" b="1" dirty="0" smtClean="0"/>
              <a:t>занятия</a:t>
            </a:r>
            <a:br>
              <a:rPr lang="ru-RU" sz="2800" b="1" dirty="0" smtClean="0"/>
            </a:br>
            <a:r>
              <a:rPr lang="ru-RU" sz="2400" dirty="0" smtClean="0"/>
              <a:t>(продолжение)</a:t>
            </a:r>
            <a:endParaRPr lang="ru-RU" sz="24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9841DF1-D05C-4F43-82AD-FB0A1B8279C5}"/>
              </a:ext>
            </a:extLst>
          </p:cNvPr>
          <p:cNvSpPr/>
          <p:nvPr/>
        </p:nvSpPr>
        <p:spPr>
          <a:xfrm>
            <a:off x="373487" y="1339403"/>
            <a:ext cx="83068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должна быть максимально краткой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полной (развернутой во времени и пространстве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buFontTx/>
              <a:buChar char="-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поставить в определенной последовательности (классифицировать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buFontTx/>
              <a:buChar char="-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 формулировке задачи должно быть ключевое слово, глагол, определяющий основные действия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(оказать, отработать, освоить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algn="just"/>
            <a:endParaRPr lang="ru-RU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/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принципом постановки задач является учет возрастных особенностей развития воспитанников. </a:t>
            </a:r>
          </a:p>
        </p:txBody>
      </p:sp>
    </p:spTree>
    <p:extLst>
      <p:ext uri="{BB962C8B-B14F-4D97-AF65-F5344CB8AC3E}">
        <p14:creationId xmlns:p14="http://schemas.microsoft.com/office/powerpoint/2010/main" val="212698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545" y="1983346"/>
            <a:ext cx="88091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формулировать цель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сферу профессиональной компетентности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</a:t>
            </a:r>
          </a:p>
        </p:txBody>
      </p:sp>
    </p:spTree>
    <p:extLst>
      <p:ext uri="{BB962C8B-B14F-4D97-AF65-F5344CB8AC3E}">
        <p14:creationId xmlns:p14="http://schemas.microsoft.com/office/powerpoint/2010/main" val="347772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232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Конструирование задач  учебного занятия</vt:lpstr>
      <vt:lpstr>Задача - это</vt:lpstr>
      <vt:lpstr>Задача - это</vt:lpstr>
      <vt:lpstr>Задачи:</vt:lpstr>
      <vt:lpstr>Перед подготовкой к занятию педагогу ВАЖНО:</vt:lpstr>
      <vt:lpstr>Требования к постановке задач учебного занятия</vt:lpstr>
      <vt:lpstr>Требования к постановке задач учебного занятия (продолжение)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Лобанова Елена Сергеевна</cp:lastModifiedBy>
  <cp:revision>43</cp:revision>
  <dcterms:created xsi:type="dcterms:W3CDTF">2018-09-04T12:10:47Z</dcterms:created>
  <dcterms:modified xsi:type="dcterms:W3CDTF">2021-10-13T05:49:43Z</dcterms:modified>
</cp:coreProperties>
</file>